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6" autoAdjust="0"/>
    <p:restoredTop sz="96561" autoAdjust="0"/>
  </p:normalViewPr>
  <p:slideViewPr>
    <p:cSldViewPr snapToGrid="0">
      <p:cViewPr varScale="1">
        <p:scale>
          <a:sx n="85" d="100"/>
          <a:sy n="85" d="100"/>
        </p:scale>
        <p:origin x="-288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2737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8620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323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7973000" y="6115637"/>
            <a:ext cx="407395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40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Board of Directors</a:t>
            </a:r>
            <a:endParaRPr lang="en-US" sz="4000" b="1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893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26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16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6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76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786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830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36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EB965-0035-472A-9E96-5CFE55E74FDC}" type="datetimeFigureOut">
              <a:rPr lang="en-US" smtClean="0"/>
              <a:t>8/3/17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EE91D-7181-46C5-B860-2755B247C3EF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Directors Chair.jp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3291" y="4809638"/>
            <a:ext cx="2291542" cy="229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0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sharing with people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Foundation of all success</a:t>
            </a:r>
          </a:p>
          <a:p>
            <a:r>
              <a:rPr lang="en-US" dirty="0" smtClean="0"/>
              <a:t>Learn to build elites</a:t>
            </a:r>
          </a:p>
          <a:p>
            <a:r>
              <a:rPr lang="en-US" dirty="0" smtClean="0"/>
              <a:t>Learn to teach your team to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Build Elites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8999194" y="2160691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ELITE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8999194" y="3525879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67" dirty="0"/>
              <a:t>3,000 </a:t>
            </a:r>
            <a:r>
              <a:rPr lang="en-US" sz="4267" dirty="0" err="1"/>
              <a:t>Pt</a:t>
            </a:r>
            <a:endParaRPr lang="en-US" sz="4267" dirty="0"/>
          </a:p>
        </p:txBody>
      </p:sp>
      <p:cxnSp>
        <p:nvCxnSpPr>
          <p:cNvPr id="9" name="Straight Connector 8"/>
          <p:cNvCxnSpPr>
            <a:stCxn id="4" idx="2"/>
            <a:endCxn id="6" idx="0"/>
          </p:cNvCxnSpPr>
          <p:nvPr/>
        </p:nvCxnSpPr>
        <p:spPr>
          <a:xfrm>
            <a:off x="10128128" y="3080443"/>
            <a:ext cx="0" cy="445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4737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800" y="1448754"/>
            <a:ext cx="10972800" cy="2336799"/>
          </a:xfrm>
        </p:spPr>
        <p:txBody>
          <a:bodyPr/>
          <a:lstStyle/>
          <a:p>
            <a:r>
              <a:rPr lang="en-US" dirty="0" smtClean="0"/>
              <a:t>Schedule 4 classes in 1 week</a:t>
            </a:r>
          </a:p>
          <a:p>
            <a:pPr lvl="1"/>
            <a:r>
              <a:rPr lang="en-US" dirty="0" smtClean="0"/>
              <a:t>Give people options to choose </a:t>
            </a:r>
          </a:p>
          <a:p>
            <a:pPr lvl="1"/>
            <a:r>
              <a:rPr lang="en-US" dirty="0" smtClean="0"/>
              <a:t>Build from class to class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036130"/>
              </p:ext>
            </p:extLst>
          </p:nvPr>
        </p:nvGraphicFramePr>
        <p:xfrm>
          <a:off x="263092" y="3229251"/>
          <a:ext cx="8128001" cy="1483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1143"/>
                <a:gridCol w="1161143"/>
                <a:gridCol w="1161143"/>
                <a:gridCol w="1161143"/>
                <a:gridCol w="1161143"/>
                <a:gridCol w="1161143"/>
                <a:gridCol w="1161143"/>
              </a:tblGrid>
              <a:tr h="494453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MON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TUES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WED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THUR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FRI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SAT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SUN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</a:tr>
              <a:tr h="49445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12 - 1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10-11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</a:tr>
              <a:tr h="494453"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7-8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7-8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  <p:pic>
        <p:nvPicPr>
          <p:cNvPr id="8" name="Picture 26" descr="iStock_000001343838Lar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89801" y="365125"/>
            <a:ext cx="3348181" cy="3249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203200" dir="2700000" algn="ctr" rotWithShape="0">
              <a:schemeClr val="tx1">
                <a:lumMod val="75000"/>
                <a:lumOff val="25000"/>
                <a:alpha val="85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6704320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890" y="14111"/>
            <a:ext cx="779991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09600" y="1097757"/>
            <a:ext cx="5386917" cy="639763"/>
          </a:xfrm>
        </p:spPr>
        <p:txBody>
          <a:bodyPr/>
          <a:lstStyle/>
          <a:p>
            <a:r>
              <a:rPr lang="en-US" dirty="0" smtClean="0"/>
              <a:t>Guarantee good attendance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12044" y="1737520"/>
            <a:ext cx="5386917" cy="3951288"/>
          </a:xfrm>
        </p:spPr>
        <p:txBody>
          <a:bodyPr>
            <a:normAutofit/>
          </a:bodyPr>
          <a:lstStyle/>
          <a:p>
            <a:pPr marL="609585" lvl="1" indent="0">
              <a:buNone/>
            </a:pPr>
            <a:r>
              <a:rPr lang="en-US" dirty="0"/>
              <a:t>4</a:t>
            </a:r>
            <a:r>
              <a:rPr lang="en-US" dirty="0" smtClean="0"/>
              <a:t> contact method (Invite 100+ people)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contact – offer to give them a free sample 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contact – Follow up with sample delivery</a:t>
            </a:r>
          </a:p>
          <a:p>
            <a:pPr lvl="1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contact –  2 days after sample</a:t>
            </a:r>
          </a:p>
          <a:p>
            <a:pPr lvl="1"/>
            <a:r>
              <a:rPr lang="en-US" dirty="0" smtClean="0"/>
              <a:t>4</a:t>
            </a:r>
            <a:r>
              <a:rPr lang="en-US" baseline="30000" dirty="0" smtClean="0"/>
              <a:t>th</a:t>
            </a:r>
            <a:r>
              <a:rPr lang="en-US" dirty="0" smtClean="0"/>
              <a:t> contact -- Call two days before and then </a:t>
            </a:r>
            <a:r>
              <a:rPr lang="en-US" dirty="0"/>
              <a:t>text 2 hours before presentation</a:t>
            </a:r>
            <a:endParaRPr lang="en-US" dirty="0" smtClean="0"/>
          </a:p>
          <a:p>
            <a:pPr marL="1219170" lvl="2" indent="0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Screen Shot 2015-04-24 at 7.07.19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6517" y="1417639"/>
            <a:ext cx="6079067" cy="4080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113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053"/>
            <a:ext cx="10972800" cy="1143000"/>
          </a:xfrm>
        </p:spPr>
        <p:txBody>
          <a:bodyPr/>
          <a:lstStyle/>
          <a:p>
            <a:r>
              <a:rPr lang="en-US" dirty="0" smtClean="0"/>
              <a:t>Book additional classes each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Have 2 classes per week for the next 5 weeks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072441" y="2624668"/>
          <a:ext cx="9948336" cy="1890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8056"/>
                <a:gridCol w="1658056"/>
                <a:gridCol w="1658056"/>
                <a:gridCol w="1658056"/>
                <a:gridCol w="1658056"/>
                <a:gridCol w="1658056"/>
              </a:tblGrid>
              <a:tr h="96523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 </a:t>
                      </a:r>
                    </a:p>
                    <a:p>
                      <a:pPr algn="ctr"/>
                      <a:r>
                        <a:rPr lang="en-US" sz="2400" dirty="0" smtClean="0"/>
                        <a:t>1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 </a:t>
                      </a:r>
                    </a:p>
                    <a:p>
                      <a:pPr algn="ctr"/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</a:t>
                      </a:r>
                    </a:p>
                    <a:p>
                      <a:pPr algn="ctr"/>
                      <a:r>
                        <a:rPr lang="en-US" sz="2400" dirty="0" smtClean="0"/>
                        <a:t>3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</a:t>
                      </a:r>
                    </a:p>
                    <a:p>
                      <a:pPr algn="ctr"/>
                      <a:r>
                        <a:rPr lang="en-US" sz="2400" dirty="0" smtClean="0"/>
                        <a:t>4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</a:t>
                      </a:r>
                    </a:p>
                    <a:p>
                      <a:pPr algn="ctr"/>
                      <a:r>
                        <a:rPr lang="en-US" sz="2400" dirty="0" smtClean="0"/>
                        <a:t>5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WEEK</a:t>
                      </a:r>
                    </a:p>
                    <a:p>
                      <a:pPr algn="ctr"/>
                      <a:r>
                        <a:rPr lang="en-US" sz="2400" dirty="0" smtClean="0"/>
                        <a:t>6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</a:tr>
              <a:tr h="92565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</a:t>
                      </a:r>
                      <a:r>
                        <a:rPr lang="en-US" sz="2400" baseline="0" dirty="0" smtClean="0"/>
                        <a:t> Classes</a:t>
                      </a:r>
                      <a:endParaRPr lang="en-US" sz="2400" dirty="0" smtClean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Classes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Classes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Classes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Classes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 Classes</a:t>
                      </a:r>
                      <a:endParaRPr lang="en-US" sz="2400" dirty="0"/>
                    </a:p>
                  </a:txBody>
                  <a:tcPr marL="121920" marR="121920" marT="60960" marB="6096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6452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3284"/>
            <a:ext cx="10972800" cy="1143000"/>
          </a:xfrm>
        </p:spPr>
        <p:txBody>
          <a:bodyPr/>
          <a:lstStyle/>
          <a:p>
            <a:r>
              <a:rPr lang="en-US" dirty="0" smtClean="0"/>
              <a:t>Step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75645"/>
            <a:ext cx="10972800" cy="4525963"/>
          </a:xfrm>
        </p:spPr>
        <p:txBody>
          <a:bodyPr/>
          <a:lstStyle/>
          <a:p>
            <a:r>
              <a:rPr lang="en-US" dirty="0" smtClean="0"/>
              <a:t>Get future classes on your calendar</a:t>
            </a:r>
          </a:p>
          <a:p>
            <a:r>
              <a:rPr lang="en-US" dirty="0" smtClean="0"/>
              <a:t>Give everyone that agrees to</a:t>
            </a:r>
          </a:p>
          <a:p>
            <a:pPr marL="0" indent="0">
              <a:buNone/>
            </a:pPr>
            <a:r>
              <a:rPr lang="en-US" dirty="0" smtClean="0"/>
              <a:t>Host a class get a FREE gift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044" t="10023" r="12862" b="14230"/>
          <a:stretch/>
        </p:blipFill>
        <p:spPr>
          <a:xfrm rot="21437624">
            <a:off x="8038859" y="1221090"/>
            <a:ext cx="2584815" cy="26235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Screen Shot 2015-04-24 at 5.57.38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578" y="3268548"/>
            <a:ext cx="2161185" cy="207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510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963416" y="1511600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631276" y="2868595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ELITE</a:t>
            </a:r>
          </a:p>
          <a:p>
            <a:pPr algn="ctr"/>
            <a:r>
              <a:rPr lang="en-US" sz="3200" dirty="0"/>
              <a:t>3,000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963416" y="2876788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ELITE</a:t>
            </a:r>
          </a:p>
          <a:p>
            <a:pPr algn="ctr"/>
            <a:r>
              <a:rPr lang="en-US" sz="3200" dirty="0"/>
              <a:t>3,000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96210" y="2878573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ELITE</a:t>
            </a:r>
          </a:p>
          <a:p>
            <a:pPr algn="ctr"/>
            <a:r>
              <a:rPr lang="en-US" sz="3200" dirty="0"/>
              <a:t>3,000</a:t>
            </a:r>
          </a:p>
        </p:txBody>
      </p:sp>
      <p:cxnSp>
        <p:nvCxnSpPr>
          <p:cNvPr id="9" name="Straight Connector 8"/>
          <p:cNvCxnSpPr>
            <a:stCxn id="4" idx="2"/>
            <a:endCxn id="7" idx="0"/>
          </p:cNvCxnSpPr>
          <p:nvPr/>
        </p:nvCxnSpPr>
        <p:spPr>
          <a:xfrm flipH="1">
            <a:off x="2225146" y="2431351"/>
            <a:ext cx="3867207" cy="447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2"/>
            <a:endCxn id="6" idx="0"/>
          </p:cNvCxnSpPr>
          <p:nvPr/>
        </p:nvCxnSpPr>
        <p:spPr>
          <a:xfrm>
            <a:off x="6092351" y="2431352"/>
            <a:ext cx="0" cy="445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2"/>
            <a:endCxn id="5" idx="0"/>
          </p:cNvCxnSpPr>
          <p:nvPr/>
        </p:nvCxnSpPr>
        <p:spPr>
          <a:xfrm>
            <a:off x="6092353" y="2431353"/>
            <a:ext cx="3667860" cy="4372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195882" y="4241976"/>
            <a:ext cx="979293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/>
              <a:t>Average Annual Earnings  - $26,000 (USD)</a:t>
            </a:r>
          </a:p>
        </p:txBody>
      </p:sp>
    </p:spTree>
    <p:extLst>
      <p:ext uri="{BB962C8B-B14F-4D97-AF65-F5344CB8AC3E}">
        <p14:creationId xmlns:p14="http://schemas.microsoft.com/office/powerpoint/2010/main" val="875859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544932" y="326304"/>
            <a:ext cx="3094837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PLATINUM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8631276" y="1683299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963416" y="1691492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096210" y="1693277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cxnSp>
        <p:nvCxnSpPr>
          <p:cNvPr id="9" name="Straight Connector 8"/>
          <p:cNvCxnSpPr>
            <a:stCxn id="4" idx="2"/>
            <a:endCxn id="7" idx="0"/>
          </p:cNvCxnSpPr>
          <p:nvPr/>
        </p:nvCxnSpPr>
        <p:spPr>
          <a:xfrm flipH="1">
            <a:off x="2225146" y="1246055"/>
            <a:ext cx="3867207" cy="447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2"/>
            <a:endCxn id="6" idx="0"/>
          </p:cNvCxnSpPr>
          <p:nvPr/>
        </p:nvCxnSpPr>
        <p:spPr>
          <a:xfrm>
            <a:off x="6092351" y="1246056"/>
            <a:ext cx="0" cy="4454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2"/>
            <a:endCxn id="5" idx="0"/>
          </p:cNvCxnSpPr>
          <p:nvPr/>
        </p:nvCxnSpPr>
        <p:spPr>
          <a:xfrm>
            <a:off x="6092353" y="1246057"/>
            <a:ext cx="3667860" cy="43724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4963416" y="3283863"/>
            <a:ext cx="2257869" cy="148105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082951" y="3318417"/>
            <a:ext cx="2257869" cy="14465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8631276" y="3318417"/>
            <a:ext cx="2257869" cy="144650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flipH="1">
            <a:off x="1479293" y="2613030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7" idx="2"/>
            <a:endCxn id="12" idx="0"/>
          </p:cNvCxnSpPr>
          <p:nvPr/>
        </p:nvCxnSpPr>
        <p:spPr>
          <a:xfrm flipH="1">
            <a:off x="2211885" y="2613029"/>
            <a:ext cx="13259" cy="705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2"/>
          </p:cNvCxnSpPr>
          <p:nvPr/>
        </p:nvCxnSpPr>
        <p:spPr>
          <a:xfrm>
            <a:off x="2225144" y="2613030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346500" y="2613030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6079092" y="2613030"/>
            <a:ext cx="13259" cy="705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092351" y="2613030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9014360" y="2613030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9746952" y="2613030"/>
            <a:ext cx="13259" cy="705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9760211" y="2613030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096209" y="4830843"/>
            <a:ext cx="9792936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/>
              <a:t>Average Annual Earnings  - </a:t>
            </a:r>
            <a:r>
              <a:rPr lang="en-US" sz="4267" dirty="0" smtClean="0"/>
              <a:t>$112,000 </a:t>
            </a:r>
            <a:r>
              <a:rPr lang="en-US" sz="4267" dirty="0"/>
              <a:t>(USD)</a:t>
            </a:r>
          </a:p>
        </p:txBody>
      </p:sp>
    </p:spTree>
    <p:extLst>
      <p:ext uri="{BB962C8B-B14F-4D97-AF65-F5344CB8AC3E}">
        <p14:creationId xmlns:p14="http://schemas.microsoft.com/office/powerpoint/2010/main" val="1711951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544932" y="283972"/>
            <a:ext cx="3094837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DIAMOND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6510835" y="1606413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415998" y="1650945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50359" y="1650945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cxnSp>
        <p:nvCxnSpPr>
          <p:cNvPr id="9" name="Straight Connector 8"/>
          <p:cNvCxnSpPr>
            <a:stCxn id="4" idx="2"/>
            <a:endCxn id="7" idx="0"/>
          </p:cNvCxnSpPr>
          <p:nvPr/>
        </p:nvCxnSpPr>
        <p:spPr>
          <a:xfrm flipH="1">
            <a:off x="1479296" y="1203723"/>
            <a:ext cx="4613057" cy="447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4" idx="2"/>
            <a:endCxn id="6" idx="0"/>
          </p:cNvCxnSpPr>
          <p:nvPr/>
        </p:nvCxnSpPr>
        <p:spPr>
          <a:xfrm flipH="1">
            <a:off x="4544932" y="1203723"/>
            <a:ext cx="1547419" cy="4472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4" idx="2"/>
            <a:endCxn id="5" idx="0"/>
          </p:cNvCxnSpPr>
          <p:nvPr/>
        </p:nvCxnSpPr>
        <p:spPr>
          <a:xfrm>
            <a:off x="6092351" y="1203723"/>
            <a:ext cx="1547419" cy="40269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/>
          <p:cNvSpPr/>
          <p:nvPr/>
        </p:nvSpPr>
        <p:spPr>
          <a:xfrm>
            <a:off x="3415998" y="3243315"/>
            <a:ext cx="2257869" cy="153716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337100" y="3276085"/>
            <a:ext cx="2257869" cy="150439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510835" y="3241532"/>
            <a:ext cx="2257869" cy="15389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cxnSp>
        <p:nvCxnSpPr>
          <p:cNvPr id="8" name="Straight Connector 7"/>
          <p:cNvCxnSpPr>
            <a:stCxn id="7" idx="2"/>
          </p:cNvCxnSpPr>
          <p:nvPr/>
        </p:nvCxnSpPr>
        <p:spPr>
          <a:xfrm flipH="1">
            <a:off x="733443" y="2570698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7" idx="2"/>
            <a:endCxn id="12" idx="0"/>
          </p:cNvCxnSpPr>
          <p:nvPr/>
        </p:nvCxnSpPr>
        <p:spPr>
          <a:xfrm flipH="1">
            <a:off x="1466035" y="2570697"/>
            <a:ext cx="13259" cy="7053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7" idx="2"/>
          </p:cNvCxnSpPr>
          <p:nvPr/>
        </p:nvCxnSpPr>
        <p:spPr>
          <a:xfrm>
            <a:off x="1479293" y="2570698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3799081" y="2572484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4531673" y="2572483"/>
            <a:ext cx="13259" cy="705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44932" y="2572484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6893919" y="2536145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7626511" y="2536145"/>
            <a:ext cx="13259" cy="705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639769" y="2536145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9558102" y="1616392"/>
            <a:ext cx="225786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dirty="0"/>
              <a:t>SILVER</a:t>
            </a:r>
          </a:p>
        </p:txBody>
      </p:sp>
      <p:sp>
        <p:nvSpPr>
          <p:cNvPr id="23" name="Rounded Rectangle 22"/>
          <p:cNvSpPr/>
          <p:nvPr/>
        </p:nvSpPr>
        <p:spPr>
          <a:xfrm>
            <a:off x="9544843" y="3241532"/>
            <a:ext cx="2257869" cy="1538947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867" b="1" dirty="0"/>
              <a:t>3X</a:t>
            </a:r>
            <a:r>
              <a:rPr lang="en-US" sz="4800" dirty="0"/>
              <a:t> ELITE</a:t>
            </a:r>
          </a:p>
        </p:txBody>
      </p:sp>
      <p:cxnSp>
        <p:nvCxnSpPr>
          <p:cNvPr id="24" name="Straight Connector 23"/>
          <p:cNvCxnSpPr>
            <a:stCxn id="22" idx="2"/>
          </p:cNvCxnSpPr>
          <p:nvPr/>
        </p:nvCxnSpPr>
        <p:spPr>
          <a:xfrm flipH="1">
            <a:off x="9941185" y="2536145"/>
            <a:ext cx="745851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2" idx="2"/>
            <a:endCxn id="23" idx="0"/>
          </p:cNvCxnSpPr>
          <p:nvPr/>
        </p:nvCxnSpPr>
        <p:spPr>
          <a:xfrm flipH="1">
            <a:off x="10673777" y="2536145"/>
            <a:ext cx="13259" cy="7053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22" idx="2"/>
          </p:cNvCxnSpPr>
          <p:nvPr/>
        </p:nvCxnSpPr>
        <p:spPr>
          <a:xfrm>
            <a:off x="10687036" y="2536145"/>
            <a:ext cx="675048" cy="67083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4" idx="2"/>
            <a:endCxn id="22" idx="0"/>
          </p:cNvCxnSpPr>
          <p:nvPr/>
        </p:nvCxnSpPr>
        <p:spPr>
          <a:xfrm>
            <a:off x="6092351" y="1203725"/>
            <a:ext cx="4594685" cy="41266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353145" y="4811883"/>
            <a:ext cx="9752299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/>
              <a:t>Average Annual Earnings  - $</a:t>
            </a:r>
            <a:r>
              <a:rPr lang="en-US" sz="4267" dirty="0" smtClean="0"/>
              <a:t>200,000 </a:t>
            </a:r>
            <a:r>
              <a:rPr lang="en-US" sz="4267" dirty="0"/>
              <a:t>(USD)</a:t>
            </a:r>
          </a:p>
        </p:txBody>
      </p:sp>
    </p:spTree>
    <p:extLst>
      <p:ext uri="{BB962C8B-B14F-4D97-AF65-F5344CB8AC3E}">
        <p14:creationId xmlns:p14="http://schemas.microsoft.com/office/powerpoint/2010/main" val="790823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096000" y="1127309"/>
            <a:ext cx="3999931" cy="121297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267" dirty="0"/>
              <a:t>PRESIDENTIAL DIAMOND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62205" y="3289216"/>
            <a:ext cx="1748280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PLATINUM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2174617" y="3289216"/>
            <a:ext cx="1776652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PLATINUM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4214470" y="3289216"/>
            <a:ext cx="1736764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PLATINUM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6367447" y="3289216"/>
            <a:ext cx="1728484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PLATINUM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8366994" y="3289216"/>
            <a:ext cx="1714399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PLATINUM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10309398" y="3289216"/>
            <a:ext cx="1709201" cy="919752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PLATINUM</a:t>
            </a:r>
          </a:p>
        </p:txBody>
      </p:sp>
      <p:cxnSp>
        <p:nvCxnSpPr>
          <p:cNvPr id="80" name="Straight Connector 79"/>
          <p:cNvCxnSpPr>
            <a:stCxn id="4" idx="2"/>
            <a:endCxn id="7" idx="0"/>
          </p:cNvCxnSpPr>
          <p:nvPr/>
        </p:nvCxnSpPr>
        <p:spPr>
          <a:xfrm flipH="1">
            <a:off x="1036346" y="2340285"/>
            <a:ext cx="5059620" cy="9489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>
            <a:stCxn id="4" idx="2"/>
            <a:endCxn id="72" idx="0"/>
          </p:cNvCxnSpPr>
          <p:nvPr/>
        </p:nvCxnSpPr>
        <p:spPr>
          <a:xfrm flipH="1">
            <a:off x="3062943" y="2340285"/>
            <a:ext cx="3033023" cy="9489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4" idx="2"/>
            <a:endCxn id="73" idx="0"/>
          </p:cNvCxnSpPr>
          <p:nvPr/>
        </p:nvCxnSpPr>
        <p:spPr>
          <a:xfrm flipH="1">
            <a:off x="5082853" y="2340285"/>
            <a:ext cx="1013113" cy="9489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>
            <a:stCxn id="4" idx="2"/>
            <a:endCxn id="74" idx="0"/>
          </p:cNvCxnSpPr>
          <p:nvPr/>
        </p:nvCxnSpPr>
        <p:spPr>
          <a:xfrm>
            <a:off x="6095966" y="2340285"/>
            <a:ext cx="1135724" cy="9489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>
            <a:stCxn id="4" idx="2"/>
            <a:endCxn id="75" idx="0"/>
          </p:cNvCxnSpPr>
          <p:nvPr/>
        </p:nvCxnSpPr>
        <p:spPr>
          <a:xfrm>
            <a:off x="6095966" y="2340285"/>
            <a:ext cx="3128228" cy="9489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4" idx="2"/>
            <a:endCxn id="76" idx="0"/>
          </p:cNvCxnSpPr>
          <p:nvPr/>
        </p:nvCxnSpPr>
        <p:spPr>
          <a:xfrm>
            <a:off x="6095966" y="2340285"/>
            <a:ext cx="5068033" cy="94893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7890" y="4830843"/>
            <a:ext cx="10823221" cy="748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67" dirty="0"/>
              <a:t>Average Annual Earnings  - $</a:t>
            </a:r>
            <a:r>
              <a:rPr lang="en-US" sz="4267" dirty="0" smtClean="0"/>
              <a:t>1,321,000 </a:t>
            </a:r>
            <a:r>
              <a:rPr lang="en-US" sz="4267" dirty="0"/>
              <a:t>(USD)</a:t>
            </a:r>
          </a:p>
        </p:txBody>
      </p:sp>
    </p:spTree>
    <p:extLst>
      <p:ext uri="{BB962C8B-B14F-4D97-AF65-F5344CB8AC3E}">
        <p14:creationId xmlns:p14="http://schemas.microsoft.com/office/powerpoint/2010/main" val="597130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97209"/>
            <a:ext cx="10972800" cy="921563"/>
          </a:xfrm>
        </p:spPr>
        <p:txBody>
          <a:bodyPr>
            <a:normAutofit/>
          </a:bodyPr>
          <a:lstStyle/>
          <a:p>
            <a:r>
              <a:rPr lang="en-US" dirty="0" smtClean="0"/>
              <a:t>Jump Start your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37645"/>
            <a:ext cx="11413067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1. Elite in 6 Week building system</a:t>
            </a:r>
          </a:p>
          <a:p>
            <a:pPr marL="0" indent="0">
              <a:buNone/>
            </a:pPr>
            <a:r>
              <a:rPr lang="en-US" dirty="0" smtClean="0"/>
              <a:t>2. Help your 3 builders become ELITE</a:t>
            </a:r>
          </a:p>
          <a:p>
            <a:pPr marL="0" indent="0">
              <a:buNone/>
            </a:pPr>
            <a:r>
              <a:rPr lang="en-US" dirty="0" smtClean="0"/>
              <a:t>3. Teach your leaders to help others become ELITE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6680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972800" cy="949967"/>
          </a:xfrm>
        </p:spPr>
        <p:txBody>
          <a:bodyPr>
            <a:normAutofit/>
          </a:bodyPr>
          <a:lstStyle/>
          <a:p>
            <a:r>
              <a:rPr lang="en-US" dirty="0" smtClean="0"/>
              <a:t>Jump Start Week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49967"/>
            <a:ext cx="10972800" cy="4908095"/>
          </a:xfrm>
        </p:spPr>
        <p:txBody>
          <a:bodyPr>
            <a:normAutofit/>
          </a:bodyPr>
          <a:lstStyle/>
          <a:p>
            <a:pPr marL="685783" indent="-685783">
              <a:buFont typeface="+mj-lt"/>
              <a:buAutoNum type="arabicPeriod"/>
            </a:pPr>
            <a:r>
              <a:rPr lang="en-US" dirty="0" smtClean="0"/>
              <a:t>Choose which week to start </a:t>
            </a:r>
          </a:p>
          <a:p>
            <a:pPr marL="761981" indent="-685783">
              <a:buFont typeface="+mj-lt"/>
              <a:buAutoNum type="arabicPeriod"/>
            </a:pPr>
            <a:r>
              <a:rPr lang="en-US" dirty="0" smtClean="0"/>
              <a:t>Make a list of 100+ people.</a:t>
            </a:r>
          </a:p>
          <a:p>
            <a:pPr marL="685783" indent="-685783">
              <a:buFont typeface="+mj-lt"/>
              <a:buAutoNum type="arabicPeriod"/>
            </a:pPr>
            <a:r>
              <a:rPr lang="en-US" dirty="0" smtClean="0"/>
              <a:t>Schedule 4 classes in 1 week</a:t>
            </a:r>
          </a:p>
          <a:p>
            <a:pPr marL="685783" indent="-685783">
              <a:buFont typeface="+mj-lt"/>
              <a:buAutoNum type="arabicPeriod"/>
            </a:pPr>
            <a:r>
              <a:rPr lang="en-US" dirty="0" smtClean="0"/>
              <a:t>Guarantee good attendance</a:t>
            </a:r>
          </a:p>
          <a:p>
            <a:pPr marL="685783" indent="-685783">
              <a:buFont typeface="+mj-lt"/>
              <a:buAutoNum type="arabicPeriod"/>
            </a:pPr>
            <a:r>
              <a:rPr lang="en-US" dirty="0" smtClean="0"/>
              <a:t>Invite others to host future classes</a:t>
            </a:r>
            <a:endParaRPr lang="en-US" dirty="0"/>
          </a:p>
        </p:txBody>
      </p:sp>
      <p:pic>
        <p:nvPicPr>
          <p:cNvPr id="5" name="Picture 13" descr="_DSC0157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819" y="439935"/>
            <a:ext cx="2277899" cy="4623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648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Choose the Week to start</a:t>
            </a:r>
            <a:endParaRPr lang="en-US" dirty="0"/>
          </a:p>
          <a:p>
            <a:pPr lvl="1"/>
            <a:r>
              <a:rPr lang="en-US" dirty="0" smtClean="0"/>
              <a:t>Must be within 3 weeks of joining</a:t>
            </a:r>
          </a:p>
          <a:p>
            <a:pPr lvl="1"/>
            <a:r>
              <a:rPr lang="en-US" dirty="0" smtClean="0"/>
              <a:t>Law of diminishing intent</a:t>
            </a:r>
          </a:p>
          <a:p>
            <a:pPr lvl="1"/>
            <a:r>
              <a:rPr lang="en-US" dirty="0" smtClean="0"/>
              <a:t>Newton's law of motion – Objects in Motion stay in motion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820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9269"/>
            <a:ext cx="10972800" cy="1143000"/>
          </a:xfrm>
        </p:spPr>
        <p:txBody>
          <a:bodyPr/>
          <a:lstStyle/>
          <a:p>
            <a:r>
              <a:rPr lang="en-US" dirty="0" smtClean="0"/>
              <a:t>Step 2 -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03376"/>
            <a:ext cx="109728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Make a list and send out samples</a:t>
            </a:r>
          </a:p>
          <a:p>
            <a:pPr lvl="1"/>
            <a:r>
              <a:rPr lang="en-US" dirty="0" smtClean="0"/>
              <a:t>100+ people on the list</a:t>
            </a:r>
          </a:p>
          <a:p>
            <a:pPr lvl="1"/>
            <a:r>
              <a:rPr lang="en-US" dirty="0" smtClean="0"/>
              <a:t>Just 1 sample per person</a:t>
            </a:r>
          </a:p>
          <a:p>
            <a:pPr lvl="1"/>
            <a:r>
              <a:rPr lang="en-US" dirty="0" smtClean="0"/>
              <a:t>Start with inexpensive sample per person</a:t>
            </a:r>
          </a:p>
          <a:p>
            <a:r>
              <a:rPr lang="en-US" dirty="0" smtClean="0"/>
              <a:t>Target those on the list first which have the highest point total from the 7 characteristics of success list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16332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</TotalTime>
  <Words>382</Words>
  <Application>Microsoft Macintosh PowerPoint</Application>
  <PresentationFormat>Custom</PresentationFormat>
  <Paragraphs>108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Focus on sharing with people </vt:lpstr>
      <vt:lpstr>PowerPoint Presentation</vt:lpstr>
      <vt:lpstr>PowerPoint Presentation</vt:lpstr>
      <vt:lpstr>PowerPoint Presentation</vt:lpstr>
      <vt:lpstr>PowerPoint Presentation</vt:lpstr>
      <vt:lpstr>Jump Start your business</vt:lpstr>
      <vt:lpstr>Jump Start Week</vt:lpstr>
      <vt:lpstr>Step 1</vt:lpstr>
      <vt:lpstr>Step 2 -</vt:lpstr>
      <vt:lpstr>Step 3</vt:lpstr>
      <vt:lpstr>Step 4</vt:lpstr>
      <vt:lpstr>Book additional classes each week</vt:lpstr>
      <vt:lpstr>Step 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Harrison</dc:creator>
  <cp:lastModifiedBy>Patrick Sedivy</cp:lastModifiedBy>
  <cp:revision>37</cp:revision>
  <dcterms:created xsi:type="dcterms:W3CDTF">2015-12-22T18:23:46Z</dcterms:created>
  <dcterms:modified xsi:type="dcterms:W3CDTF">2017-08-03T05:53:26Z</dcterms:modified>
</cp:coreProperties>
</file>